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774" r:id="rId2"/>
    <p:sldId id="684" r:id="rId3"/>
    <p:sldId id="764" r:id="rId4"/>
    <p:sldId id="765" r:id="rId5"/>
    <p:sldId id="763" r:id="rId6"/>
    <p:sldId id="766" r:id="rId7"/>
    <p:sldId id="768" r:id="rId8"/>
    <p:sldId id="769" r:id="rId9"/>
    <p:sldId id="770" r:id="rId10"/>
    <p:sldId id="773" r:id="rId11"/>
    <p:sldId id="775" r:id="rId12"/>
    <p:sldId id="776" r:id="rId13"/>
    <p:sldId id="771" r:id="rId14"/>
    <p:sldId id="772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1497" autoAdjust="0"/>
  </p:normalViewPr>
  <p:slideViewPr>
    <p:cSldViewPr snapToGrid="0">
      <p:cViewPr varScale="1">
        <p:scale>
          <a:sx n="111" d="100"/>
          <a:sy n="111" d="100"/>
        </p:scale>
        <p:origin x="1624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6/3/20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6/3/20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6/3/20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6/3/20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6/3/20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6/3/20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6/3/20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6/3/20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6/3/20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6/3/20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6/3/20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6/3/20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pic>
        <p:nvPicPr>
          <p:cNvPr id="7" name="Picture 4" descr="Image result for gserm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13"/>
          <a:stretch/>
        </p:blipFill>
        <p:spPr bwMode="auto">
          <a:xfrm>
            <a:off x="8182940" y="6288258"/>
            <a:ext cx="961060" cy="53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895CA-71D0-DF4B-B626-9B2FE1FA1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7AA5BC-C8FA-504C-B586-2615A46B4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302FB9-93EE-5B42-B1EF-6F7D09C826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3C971B-AE66-2847-8DC5-32B4958DD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Picture 2" descr="Image result for going back meme">
            <a:extLst>
              <a:ext uri="{FF2B5EF4-FFF2-40B4-BE49-F238E27FC236}">
                <a16:creationId xmlns:a16="http://schemas.microsoft.com/office/drawing/2014/main" id="{8BFA0F2F-2675-1041-A8D6-0F20C84C0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213" y="1670797"/>
            <a:ext cx="42195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EC535D-09DD-EB4A-9979-6BA8C34A747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F31A1B-5EED-7544-AA6A-A47D177DD7EA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447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91EF9-DE52-2A4A-BBBB-E8745639A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098A0C-A687-7449-9294-6B391BCA3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as association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2ACC7-981D-1645-AF02-2780AEE62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D04AA-A169-D342-A433-B7C8FAFA1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4C77BE-CBF2-2940-8276-D11C7CC96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2159000"/>
            <a:ext cx="2540000" cy="254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8AE7E9-AF5D-8349-89EB-1800BEB3F41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EDF6B2-4C70-AE4B-A493-1241E570535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370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people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257308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914400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Tom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Jen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73306" y="2212041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DF1D38-5FE6-6548-AB2D-DD91BC6E795E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39A3D6-6893-9D43-A256-D47442564C0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053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words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303606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876981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35887" y="2212041"/>
            <a:ext cx="1173820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13787-2FC1-104F-BB12-5A00CBD7EC55}"/>
              </a:ext>
            </a:extLst>
          </p:cNvPr>
          <p:cNvSpPr txBox="1"/>
          <p:nvPr/>
        </p:nvSpPr>
        <p:spPr>
          <a:xfrm>
            <a:off x="800714" y="2042764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London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845E9B-7F54-7645-8ECA-11DF37308805}"/>
              </a:ext>
            </a:extLst>
          </p:cNvPr>
          <p:cNvSpPr txBox="1"/>
          <p:nvPr/>
        </p:nvSpPr>
        <p:spPr>
          <a:xfrm>
            <a:off x="2096114" y="2455208"/>
            <a:ext cx="156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British Airways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B52554-4514-134F-BA31-935744FE105B}"/>
              </a:ext>
            </a:extLst>
          </p:cNvPr>
          <p:cNvSpPr txBox="1"/>
          <p:nvPr/>
        </p:nvSpPr>
        <p:spPr>
          <a:xfrm>
            <a:off x="3593219" y="3656479"/>
            <a:ext cx="726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AleTrail</a:t>
            </a:r>
            <a:endParaRPr 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050EDD-A3E5-4549-8359-C95339931C14}"/>
              </a:ext>
            </a:extLst>
          </p:cNvPr>
          <p:cNvSpPr txBox="1"/>
          <p:nvPr/>
        </p:nvSpPr>
        <p:spPr>
          <a:xfrm>
            <a:off x="971043" y="3616138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BB23F69-A342-3E43-85F0-778F571A795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C31395-91AD-324F-A0CB-9848A0F8F6A5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4457192-403C-1946-AEC4-F1C0F3FB3FE7}"/>
              </a:ext>
            </a:extLst>
          </p:cNvPr>
          <p:cNvCxnSpPr/>
          <p:nvPr/>
        </p:nvCxnSpPr>
        <p:spPr>
          <a:xfrm>
            <a:off x="6950763" y="67022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0281846-063F-FB4E-ADB3-C59DBEC1E806}"/>
              </a:ext>
            </a:extLst>
          </p:cNvPr>
          <p:cNvCxnSpPr/>
          <p:nvPr/>
        </p:nvCxnSpPr>
        <p:spPr>
          <a:xfrm>
            <a:off x="7229061" y="48171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3694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9B0729-76DE-8A42-9246-9AF492F38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44" r="34091" b="15449"/>
          <a:stretch/>
        </p:blipFill>
        <p:spPr>
          <a:xfrm>
            <a:off x="4708343" y="1504865"/>
            <a:ext cx="3416767" cy="35185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6D46C0-8E38-4AF9-91A2-C689E49D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5B1280-9F0B-4734-877D-4543DC21C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 Networks…Social Network Analysis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16D7-7888-4F45-A1B0-1C20F6AB8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D2FCAD-13C0-46BA-8BB3-D4DF932DC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85058" y="1095264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60AAEE-DC4B-7540-B512-E1CA8BBF95A7}"/>
              </a:ext>
            </a:extLst>
          </p:cNvPr>
          <p:cNvSpPr txBox="1"/>
          <p:nvPr/>
        </p:nvSpPr>
        <p:spPr>
          <a:xfrm>
            <a:off x="376518" y="2823883"/>
            <a:ext cx="4108817" cy="93871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network.plot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T,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8CE748-F433-1540-BBAB-4563F22B45D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0EE9F09-222C-3F4C-9D9A-5E807AAB973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453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B9ABB-FAF8-5745-B188-EC7FA45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20FF38-7D98-4C4E-9773-7C4A93F59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 of Term Associations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66030-292A-6646-92D6-FD64E5CDD4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F891D2-1A45-884C-A15C-7929158F5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89A14-D7CC-974E-8666-BBDFA45E0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88" t="16118" r="32541" b="17095"/>
          <a:stretch/>
        </p:blipFill>
        <p:spPr>
          <a:xfrm>
            <a:off x="537883" y="1712544"/>
            <a:ext cx="4057266" cy="4200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0AED2B-2416-7C43-A979-7DA99BC7486D}"/>
              </a:ext>
            </a:extLst>
          </p:cNvPr>
          <p:cNvSpPr txBox="1"/>
          <p:nvPr/>
        </p:nvSpPr>
        <p:spPr>
          <a:xfrm>
            <a:off x="512380" y="1129987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45E60F-CBA2-734C-B843-3384BFCD5FF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FA914B-3D96-8A47-AD22-C19CFE690FD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7CB8D1E-07D1-B740-AF95-B433598E2A30}"/>
              </a:ext>
            </a:extLst>
          </p:cNvPr>
          <p:cNvSpPr/>
          <p:nvPr/>
        </p:nvSpPr>
        <p:spPr>
          <a:xfrm>
            <a:off x="4537276" y="1800276"/>
            <a:ext cx="46067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wordcloud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T,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</p:spTree>
    <p:extLst>
      <p:ext uri="{BB962C8B-B14F-4D97-AF65-F5344CB8AC3E}">
        <p14:creationId xmlns:p14="http://schemas.microsoft.com/office/powerpoint/2010/main" val="3601021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6/3/20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2514600" y="2323087"/>
            <a:ext cx="4114800" cy="19202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2514600" y="195408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389741"/>
              </p:ext>
            </p:extLst>
          </p:nvPr>
        </p:nvGraphicFramePr>
        <p:xfrm>
          <a:off x="2686050" y="2538389"/>
          <a:ext cx="37719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775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6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 (in)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Rectangle 39">
            <a:extLst>
              <a:ext uri="{FF2B5EF4-FFF2-40B4-BE49-F238E27FC236}">
                <a16:creationId xmlns:a16="http://schemas.microsoft.com/office/drawing/2014/main" id="{81012F0F-BB26-479E-89B7-89A1CF7DC8BD}"/>
              </a:ext>
            </a:extLst>
          </p:cNvPr>
          <p:cNvSpPr/>
          <p:nvPr/>
        </p:nvSpPr>
        <p:spPr>
          <a:xfrm>
            <a:off x="179917" y="1192740"/>
            <a:ext cx="8784167" cy="2969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Which two are most similar?  What approximate value would “connect” the two?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FC43A6-08E4-9747-83C4-D3F53B88720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0A1D4-602C-954F-A3D1-446EEFC1CF9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01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2514600" y="1497176"/>
            <a:ext cx="4114800" cy="4381501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25146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FC863D7-E617-4659-9D8A-5FABFA4A07BF}"/>
              </a:ext>
            </a:extLst>
          </p:cNvPr>
          <p:cNvGrpSpPr/>
          <p:nvPr/>
        </p:nvGrpSpPr>
        <p:grpSpPr>
          <a:xfrm>
            <a:off x="3109509" y="1706449"/>
            <a:ext cx="2924981" cy="3465767"/>
            <a:chOff x="5846529" y="2604459"/>
            <a:chExt cx="2924981" cy="346576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5D650F-D200-4398-957F-57CC08202615}"/>
                </a:ext>
              </a:extLst>
            </p:cNvPr>
            <p:cNvSpPr txBox="1"/>
            <p:nvPr/>
          </p:nvSpPr>
          <p:spPr>
            <a:xfrm rot="5400000">
              <a:off x="5918018" y="4852106"/>
              <a:ext cx="827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E8F3D48-AD55-4711-98A2-828AF2F18BB7}"/>
                </a:ext>
              </a:extLst>
            </p:cNvPr>
            <p:cNvSpPr txBox="1"/>
            <p:nvPr/>
          </p:nvSpPr>
          <p:spPr>
            <a:xfrm rot="5400000">
              <a:off x="6823312" y="4924585"/>
              <a:ext cx="9563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AD15AC0-0BF8-4BAC-8A1F-77E63D3E5E5E}"/>
                </a:ext>
              </a:extLst>
            </p:cNvPr>
            <p:cNvSpPr txBox="1"/>
            <p:nvPr/>
          </p:nvSpPr>
          <p:spPr>
            <a:xfrm rot="5400000">
              <a:off x="7918767" y="5217484"/>
              <a:ext cx="13669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59CF335-AD1C-454F-97A3-11B303409528}"/>
                </a:ext>
              </a:extLst>
            </p:cNvPr>
            <p:cNvCxnSpPr>
              <a:stCxn id="26" idx="1"/>
            </p:cNvCxnSpPr>
            <p:nvPr/>
          </p:nvCxnSpPr>
          <p:spPr>
            <a:xfrm flipV="1">
              <a:off x="6331769" y="3822584"/>
              <a:ext cx="507131" cy="78504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74B7F5C-A0F0-4DA9-B65F-D466B9BF7E2D}"/>
                </a:ext>
              </a:extLst>
            </p:cNvPr>
            <p:cNvCxnSpPr>
              <a:stCxn id="27" idx="1"/>
            </p:cNvCxnSpPr>
            <p:nvPr/>
          </p:nvCxnSpPr>
          <p:spPr>
            <a:xfrm flipH="1" flipV="1">
              <a:off x="6838901" y="3822585"/>
              <a:ext cx="462588" cy="79310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800819-C322-49A6-80D6-C36B6D86CDE3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 flipV="1">
              <a:off x="7483832" y="2740257"/>
              <a:ext cx="1118401" cy="196303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EC786E0-4C47-4A43-9B51-E0BFCDC8C628}"/>
                </a:ext>
              </a:extLst>
            </p:cNvPr>
            <p:cNvCxnSpPr/>
            <p:nvPr/>
          </p:nvCxnSpPr>
          <p:spPr>
            <a:xfrm flipV="1">
              <a:off x="6838900" y="2735264"/>
              <a:ext cx="631866" cy="108732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89C0DF-0B8F-4EFD-909E-70EDD00D765D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2C0F779-1EF3-45FB-BBE4-336B5AC2B2C0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E059EA0-D32B-47D3-A834-27E63151EC4A}"/>
                </a:ext>
              </a:extLst>
            </p:cNvPr>
            <p:cNvCxnSpPr/>
            <p:nvPr/>
          </p:nvCxnSpPr>
          <p:spPr>
            <a:xfrm>
              <a:off x="5846529" y="382845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2CA6445-8623-4C2C-9BE8-9E22F8284B8E}"/>
                </a:ext>
              </a:extLst>
            </p:cNvPr>
            <p:cNvSpPr txBox="1"/>
            <p:nvPr/>
          </p:nvSpPr>
          <p:spPr>
            <a:xfrm>
              <a:off x="5953048" y="3691779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6FF05DC-D840-4D92-B3CB-395B42AF6689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DE5F1E5-302B-4125-9DFA-549BF3D63329}"/>
              </a:ext>
            </a:extLst>
          </p:cNvPr>
          <p:cNvSpPr txBox="1"/>
          <p:nvPr/>
        </p:nvSpPr>
        <p:spPr>
          <a:xfrm>
            <a:off x="2750451" y="5184987"/>
            <a:ext cx="3643099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defTabSz="457200"/>
            <a:r>
              <a:rPr lang="en-US" sz="1600" kern="1200" dirty="0">
                <a:solidFill>
                  <a:prstClr val="black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Boston &amp; Portland are a cluster at height ~44, losing precision to create the cluster.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6/3/20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9776E6-1770-CA49-BE18-C5ECFDED6A2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CF060D6-EA36-1E4C-B090-0E50079E8D2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031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6/3/20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488C7-5828-42B9-B9EA-E3E1326F4AA7}"/>
              </a:ext>
            </a:extLst>
          </p:cNvPr>
          <p:cNvSpPr txBox="1"/>
          <p:nvPr/>
        </p:nvSpPr>
        <p:spPr>
          <a:xfrm>
            <a:off x="367030" y="1092365"/>
            <a:ext cx="840994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Visualizes hierarchical data.  For text, the frequency distances are calculated to create the </a:t>
            </a:r>
            <a:r>
              <a:rPr lang="en-US" sz="14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hc</a:t>
            </a:r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object.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365760" y="1763402"/>
            <a:ext cx="4114800" cy="310954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759359"/>
            <a:ext cx="4114800" cy="310150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36576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829777"/>
              </p:ext>
            </p:extLst>
          </p:nvPr>
        </p:nvGraphicFramePr>
        <p:xfrm>
          <a:off x="743136" y="2492487"/>
          <a:ext cx="31862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500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id="{789388D9-5EAB-D246-9EC6-C9BE5E1C2257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DFF4E4-9A57-0048-B50F-EE5419962515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138C56-F3FE-934D-A759-B23EE597855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BB8BA14-CAA0-D34C-AC09-C0A83693CB62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690FB7-D672-2849-A574-598972DB7D9C}"/>
                </a:ext>
              </a:extLst>
            </p:cNvPr>
            <p:cNvCxnSpPr>
              <a:stCxn id="3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6C63BB9-B609-C240-832D-8BAA1204E5AA}"/>
                </a:ext>
              </a:extLst>
            </p:cNvPr>
            <p:cNvCxnSpPr>
              <a:stCxn id="40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294D2C3-25F9-5742-8060-ACE4BEAB59CF}"/>
                </a:ext>
              </a:extLst>
            </p:cNvPr>
            <p:cNvCxnSpPr>
              <a:cxnSpLocks/>
              <a:stCxn id="41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3218C94-7FC9-4C49-A966-27AEE94EF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9A33E78-9E87-3943-B874-031D3E9A4B77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5A69358-8501-4F4F-9F2A-C35A7930C756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0FB26EF-0BDE-4846-8CED-D867B4DCF006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62D12AF-6C66-CE43-84E7-34327854A32B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0E700BD-AC0C-C24C-890F-B88DD344BB0A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FDA39D3-C302-A745-B2DD-B9F905F7C7C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F7D8AF-7ED5-3D4E-A634-EAF6343251A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3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6/3/20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497176"/>
            <a:ext cx="4114800" cy="3317892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7B539A-F57E-4022-A051-60008C85B04B}"/>
              </a:ext>
            </a:extLst>
          </p:cNvPr>
          <p:cNvSpPr/>
          <p:nvPr/>
        </p:nvSpPr>
        <p:spPr>
          <a:xfrm>
            <a:off x="365760" y="1493935"/>
            <a:ext cx="4114800" cy="333270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Reduces information much like average is a reduction of many observations’ values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sz="1600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Word clusters emerge often showing related terms/phrases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Term frequency is used to construct the word cluster.  Put another way, term A &amp; term B have similar freq. distances &amp; are considered a cluster</a:t>
            </a: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8A96B2-C9E8-4690-9E7E-137E9BECBA01}"/>
              </a:ext>
            </a:extLst>
          </p:cNvPr>
          <p:cNvSpPr/>
          <p:nvPr/>
        </p:nvSpPr>
        <p:spPr>
          <a:xfrm>
            <a:off x="36576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Keep in Mind a Dendrogram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CB3112-4419-9A4B-A135-3AC83385A5D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A79532-C888-7746-BE0F-02940614772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037A5EC-66E4-C54D-8B2A-96A03BD38F30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2AB092-6238-C24F-8A17-41C6E8828C58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6FB3590-B92B-7F4B-BA54-005A29F81AF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13866C-12D3-A445-89F7-7ED8F4148167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87DE56-2092-E64E-9361-43A5DAF36675}"/>
                </a:ext>
              </a:extLst>
            </p:cNvPr>
            <p:cNvCxnSpPr>
              <a:stCxn id="2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685364-E208-D04D-BBF9-8833F93A7BD0}"/>
                </a:ext>
              </a:extLst>
            </p:cNvPr>
            <p:cNvCxnSpPr>
              <a:stCxn id="29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FCF2E82-10FA-AD42-9ECD-B076AF9B6977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C0FB6CF-21E7-CC40-8406-2A8E1117D1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21F0FFA-5FE5-9441-9606-9CBC000AEC09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C5266EE-E3E7-2745-A4D9-A083D4DEE3BB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E933B0-2B5B-604E-AE15-826AC2546CD5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547643C-5189-1248-B360-D4D69B5C6F5A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4260080-A669-4340-BF7D-0214127907D8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2181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220589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default is to use the Euclidean distance although others i.e. Manhattan can be explored.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124" y="2914643"/>
            <a:ext cx="4632433" cy="139771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D3EA9E-5A03-4B56-86D7-1344B3C9A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16" y="2109395"/>
            <a:ext cx="4162425" cy="61912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F767C-DF97-5943-92FA-8A95106F43ED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0739A6-1E40-ED48-BA8B-3D1D6B9C48E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036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139566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result is a symmetrical matrix of distances (1/2) is blank </a:t>
            </a:r>
            <a:r>
              <a:rPr lang="en-US" sz="16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bc</a:t>
            </a:r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redundant.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3130039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3203057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3500431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0429E-0DB9-F44C-A51A-C4CB99C7B89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E80E521-1591-714D-9589-3A72A64512A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923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236312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243614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73351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C80CD4-B12A-46A0-A59F-9D79F8DCD3E9}"/>
              </a:ext>
            </a:extLst>
          </p:cNvPr>
          <p:cNvSpPr/>
          <p:nvPr/>
        </p:nvSpPr>
        <p:spPr>
          <a:xfrm>
            <a:off x="722671" y="3544887"/>
            <a:ext cx="659252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Tweet1: </a:t>
            </a:r>
            <a:r>
              <a:rPr lang="en-US" dirty="0"/>
              <a:t>“thealetrail” = 1; “lost” = 3; (3-1) = 2</a:t>
            </a:r>
          </a:p>
          <a:p>
            <a:r>
              <a:rPr lang="en-US" b="1" dirty="0"/>
              <a:t>Tweet2: </a:t>
            </a:r>
            <a:r>
              <a:rPr lang="en-US" dirty="0"/>
              <a:t>“</a:t>
            </a:r>
            <a:r>
              <a:rPr lang="en-US" dirty="0" err="1"/>
              <a:t>thealetrail</a:t>
            </a:r>
            <a:r>
              <a:rPr lang="en-US" dirty="0"/>
              <a:t>” = 0; “lost” = 0; (0-0) = 0</a:t>
            </a:r>
          </a:p>
          <a:p>
            <a:r>
              <a:rPr lang="en-US" b="1" dirty="0"/>
              <a:t>Tweet3</a:t>
            </a:r>
            <a:r>
              <a:rPr lang="en-US" dirty="0"/>
              <a:t>: “</a:t>
            </a:r>
            <a:r>
              <a:rPr lang="en-US" dirty="0" err="1"/>
              <a:t>thealetrail</a:t>
            </a:r>
            <a:r>
              <a:rPr lang="en-US" dirty="0"/>
              <a:t>” = 2; “lost” = 0; (2-0) = 2</a:t>
            </a:r>
          </a:p>
          <a:p>
            <a:endParaRPr lang="en-US" dirty="0"/>
          </a:p>
          <a:p>
            <a:r>
              <a:rPr lang="en-US" b="1" dirty="0"/>
              <a:t>Calculation:</a:t>
            </a:r>
          </a:p>
          <a:p>
            <a:r>
              <a:rPr lang="en-US" dirty="0"/>
              <a:t>sqrt(2) + </a:t>
            </a:r>
            <a:r>
              <a:rPr lang="en-US" dirty="0" err="1"/>
              <a:t>sqrt</a:t>
            </a:r>
            <a:r>
              <a:rPr lang="en-US" dirty="0"/>
              <a:t>(0) + </a:t>
            </a:r>
            <a:r>
              <a:rPr lang="en-US" dirty="0" err="1"/>
              <a:t>sqrt</a:t>
            </a:r>
            <a:r>
              <a:rPr lang="en-US" dirty="0"/>
              <a:t>(2) = 1.41 + 0 + 1.41 = 2.82</a:t>
            </a:r>
          </a:p>
        </p:txBody>
      </p:sp>
      <p:sp>
        <p:nvSpPr>
          <p:cNvPr id="7" name="Oval 6"/>
          <p:cNvSpPr/>
          <p:nvPr/>
        </p:nvSpPr>
        <p:spPr>
          <a:xfrm>
            <a:off x="7504387" y="2948151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8" idx="6"/>
            <a:endCxn id="7" idx="4"/>
          </p:cNvCxnSpPr>
          <p:nvPr/>
        </p:nvCxnSpPr>
        <p:spPr>
          <a:xfrm flipV="1">
            <a:off x="5733394" y="3326524"/>
            <a:ext cx="2314904" cy="18077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4645573" y="4945117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633565-F1CC-DF4B-9485-44723125D6A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62B366-5247-614D-9006-EA3C97B49B8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832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174293"/>
            <a:ext cx="8118168" cy="1804881"/>
            <a:chOff x="-1520190" y="1128174"/>
            <a:chExt cx="8118168" cy="180488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143587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188134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163161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195436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25173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CD855-1E9B-4B8E-8D79-CDE688C9C6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11"/>
          <a:stretch/>
        </p:blipFill>
        <p:spPr>
          <a:xfrm>
            <a:off x="555585" y="3861900"/>
            <a:ext cx="4665365" cy="23229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013434-F25C-4C0C-ABE7-9D1E05E85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244" y="3386468"/>
            <a:ext cx="2095500" cy="4095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512380" y="3026243"/>
            <a:ext cx="8119241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Lost luggage has low distances meaning they are together a lot.  Thus lower is smaller distances.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642B56F-A3AE-2742-B515-9726F1A3E0D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9222EE-290D-434B-8DC4-5204184D7E69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B8CC223-FEE8-4103-90AC-A6CC1BDF351C}"/>
              </a:ext>
            </a:extLst>
          </p:cNvPr>
          <p:cNvSpPr/>
          <p:nvPr/>
        </p:nvSpPr>
        <p:spPr>
          <a:xfrm>
            <a:off x="512916" y="3356658"/>
            <a:ext cx="8118168" cy="2847372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93001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5896</TotalTime>
  <Words>574</Words>
  <Application>Microsoft Macintosh PowerPoint</Application>
  <PresentationFormat>On-screen Show (4:3)</PresentationFormat>
  <Paragraphs>140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 Unicode MS</vt:lpstr>
      <vt:lpstr>Arial</vt:lpstr>
      <vt:lpstr>Calibri</vt:lpstr>
      <vt:lpstr>Calibri Light</vt:lpstr>
      <vt:lpstr>Consolas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Distance Matrix</vt:lpstr>
      <vt:lpstr>Distance Matrix</vt:lpstr>
      <vt:lpstr>Distance Matrix</vt:lpstr>
      <vt:lpstr>Distance Matrix</vt:lpstr>
      <vt:lpstr>Words as association networks</vt:lpstr>
      <vt:lpstr>Networks…for people</vt:lpstr>
      <vt:lpstr>Networks…for words</vt:lpstr>
      <vt:lpstr>Word Networks…Social Network Analysis</vt:lpstr>
      <vt:lpstr>Word cloud of Term Associations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Edward Kwartler</cp:lastModifiedBy>
  <cp:revision>338</cp:revision>
  <dcterms:created xsi:type="dcterms:W3CDTF">2018-05-23T17:24:59Z</dcterms:created>
  <dcterms:modified xsi:type="dcterms:W3CDTF">2020-06-03T21:22:09Z</dcterms:modified>
</cp:coreProperties>
</file>

<file path=docProps/thumbnail.jpeg>
</file>